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69" r:id="rId6"/>
    <p:sldId id="272" r:id="rId7"/>
    <p:sldId id="271" r:id="rId8"/>
    <p:sldId id="270" r:id="rId9"/>
    <p:sldId id="262" r:id="rId10"/>
    <p:sldId id="273" r:id="rId11"/>
    <p:sldId id="264" r:id="rId12"/>
    <p:sldId id="275" r:id="rId13"/>
    <p:sldId id="276" r:id="rId14"/>
    <p:sldId id="274" r:id="rId15"/>
    <p:sldId id="265" r:id="rId16"/>
    <p:sldId id="263" r:id="rId17"/>
    <p:sldId id="267" r:id="rId18"/>
    <p:sldId id="266" r:id="rId19"/>
    <p:sldId id="259" r:id="rId20"/>
    <p:sldId id="260" r:id="rId21"/>
    <p:sldId id="261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9841"/>
    <a:srgbClr val="5089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0" d="100"/>
          <a:sy n="90" d="100"/>
        </p:scale>
        <p:origin x="39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dimitar.trendafilov94@gmail.com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Simulation </a:t>
            </a:r>
            <a:r>
              <a:rPr lang="en-US" dirty="0">
                <a:solidFill>
                  <a:srgbClr val="699841"/>
                </a:solidFill>
              </a:rPr>
              <a:t>of evolving plant communities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b="1" dirty="0" smtClean="0"/>
              <a:t>Project for </a:t>
            </a:r>
            <a:r>
              <a:rPr lang="ru-RU" b="1" dirty="0" smtClean="0"/>
              <a:t>„</a:t>
            </a:r>
            <a:r>
              <a:rPr lang="en-US" b="1" dirty="0" smtClean="0"/>
              <a:t>Practicum on Mathematical Modelling</a:t>
            </a:r>
            <a:r>
              <a:rPr lang="ru-RU" b="1" dirty="0" smtClean="0"/>
              <a:t>“</a:t>
            </a:r>
            <a:endParaRPr lang="ru-RU" dirty="0"/>
          </a:p>
          <a:p>
            <a:r>
              <a:rPr lang="en-US" dirty="0"/>
              <a:t>Faculty of Mathematics and Informatics</a:t>
            </a:r>
            <a:r>
              <a:rPr lang="ru-RU" dirty="0" smtClean="0"/>
              <a:t>, </a:t>
            </a:r>
            <a:r>
              <a:rPr lang="en-US" dirty="0"/>
              <a:t>Sofia University “St. </a:t>
            </a:r>
            <a:r>
              <a:rPr lang="en-US" dirty="0" err="1"/>
              <a:t>Kliment</a:t>
            </a:r>
            <a:r>
              <a:rPr lang="en-US" dirty="0"/>
              <a:t> </a:t>
            </a:r>
            <a:r>
              <a:rPr lang="en-US" dirty="0" err="1"/>
              <a:t>Ohridski</a:t>
            </a:r>
            <a:r>
              <a:rPr lang="en-US" dirty="0"/>
              <a:t>”</a:t>
            </a:r>
            <a:endParaRPr lang="ru-RU" dirty="0"/>
          </a:p>
          <a:p>
            <a:r>
              <a:rPr lang="ru-RU" dirty="0"/>
              <a:t/>
            </a:r>
            <a:br>
              <a:rPr lang="ru-RU" dirty="0"/>
            </a:b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024865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Research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Cellular automata [SCH08]</a:t>
            </a:r>
          </a:p>
          <a:p>
            <a:pPr lvl="1"/>
            <a:r>
              <a:rPr lang="en-US" dirty="0" smtClean="0"/>
              <a:t>Good starting point</a:t>
            </a:r>
          </a:p>
          <a:p>
            <a:r>
              <a:rPr lang="en-US" dirty="0" smtClean="0"/>
              <a:t>Looked into existing systems </a:t>
            </a:r>
            <a:r>
              <a:rPr lang="en-US" dirty="0"/>
              <a:t>[DHL98</a:t>
            </a:r>
            <a:r>
              <a:rPr lang="en-US" dirty="0" smtClean="0"/>
              <a:t>]</a:t>
            </a:r>
          </a:p>
          <a:p>
            <a:pPr lvl="1"/>
            <a:r>
              <a:rPr lang="en-US" dirty="0" smtClean="0"/>
              <a:t>Gave the idea for representing plants as spheres</a:t>
            </a:r>
          </a:p>
          <a:p>
            <a:r>
              <a:rPr lang="en-US" dirty="0" smtClean="0"/>
              <a:t>Searched through references</a:t>
            </a:r>
          </a:p>
          <a:p>
            <a:endParaRPr lang="en-US" dirty="0" smtClean="0"/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685300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699841"/>
                </a:solidFill>
              </a:rPr>
              <a:t>The Current </a:t>
            </a:r>
            <a:r>
              <a:rPr lang="en-US" dirty="0" smtClean="0">
                <a:solidFill>
                  <a:srgbClr val="699841"/>
                </a:solidFill>
              </a:rPr>
              <a:t>Model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Modeling and Visualization of symmetric and </a:t>
            </a:r>
            <a:r>
              <a:rPr lang="en-US" dirty="0" smtClean="0"/>
              <a:t>asymmetric plant competition[AD05]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43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2931" y="440266"/>
            <a:ext cx="1673980" cy="1892440"/>
          </a:xfrm>
        </p:spPr>
        <p:txBody>
          <a:bodyPr anchor="ctr"/>
          <a:lstStyle/>
          <a:p>
            <a:pPr algn="ctr"/>
            <a:r>
              <a:rPr lang="en-US" dirty="0" smtClean="0">
                <a:solidFill>
                  <a:srgbClr val="699841"/>
                </a:solidFill>
              </a:rPr>
              <a:t>Idea</a:t>
            </a:r>
            <a:endParaRPr lang="bg-BG" dirty="0">
              <a:solidFill>
                <a:srgbClr val="69984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66" y="2627733"/>
            <a:ext cx="7430144" cy="3688400"/>
          </a:xfrm>
        </p:spPr>
      </p:pic>
      <p:sp>
        <p:nvSpPr>
          <p:cNvPr id="8" name="Content Placeholder 6"/>
          <p:cNvSpPr txBox="1">
            <a:spLocks/>
          </p:cNvSpPr>
          <p:nvPr/>
        </p:nvSpPr>
        <p:spPr>
          <a:xfrm>
            <a:off x="3436721" y="440266"/>
            <a:ext cx="4851320" cy="1892440"/>
          </a:xfrm>
          <a:prstGeom prst="rect">
            <a:avLst/>
          </a:prstGeom>
        </p:spPr>
        <p:txBody>
          <a:bodyPr anchor="ctr"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</a:t>
            </a:r>
            <a:r>
              <a:rPr lang="en-US" dirty="0" smtClean="0"/>
              <a:t>ield-of-</a:t>
            </a:r>
            <a:r>
              <a:rPr lang="en-US" dirty="0" err="1" smtClean="0"/>
              <a:t>neighbourhood</a:t>
            </a:r>
            <a:r>
              <a:rPr lang="en-US" dirty="0" smtClean="0"/>
              <a:t> (R</a:t>
            </a:r>
            <a:r>
              <a:rPr lang="en-US" baseline="-25000" dirty="0" smtClean="0"/>
              <a:t>FON</a:t>
            </a:r>
            <a:r>
              <a:rPr lang="en-US" dirty="0" smtClean="0"/>
              <a:t>)</a:t>
            </a:r>
          </a:p>
          <a:p>
            <a:r>
              <a:rPr lang="en-US" dirty="0" smtClean="0"/>
              <a:t>Symmetric competition (</a:t>
            </a:r>
            <a:r>
              <a:rPr lang="el-GR" dirty="0"/>
              <a:t>σ</a:t>
            </a:r>
            <a:r>
              <a:rPr lang="en-US" baseline="-25000" dirty="0" err="1" smtClean="0"/>
              <a:t>ij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 smtClean="0"/>
              <a:t>Asymmetric competition (</a:t>
            </a:r>
            <a:r>
              <a:rPr lang="el-GR" dirty="0"/>
              <a:t>α</a:t>
            </a:r>
            <a:r>
              <a:rPr lang="en-US" baseline="-25000" dirty="0" err="1" smtClean="0"/>
              <a:t>ij</a:t>
            </a:r>
            <a:r>
              <a:rPr lang="en-US" dirty="0" smtClean="0"/>
              <a:t>)</a:t>
            </a:r>
          </a:p>
          <a:p>
            <a:r>
              <a:rPr lang="en-US" dirty="0" smtClean="0"/>
              <a:t>Weighted combination (</a:t>
            </a:r>
            <a:r>
              <a:rPr lang="el-GR" dirty="0"/>
              <a:t>ϕ</a:t>
            </a:r>
            <a:r>
              <a:rPr lang="en-US" baseline="-25000" dirty="0" err="1"/>
              <a:t>i</a:t>
            </a:r>
            <a:r>
              <a:rPr lang="en-US" dirty="0"/>
              <a:t>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55505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Formulas</a:t>
            </a:r>
            <a:endParaRPr lang="bg-BG" dirty="0">
              <a:solidFill>
                <a:srgbClr val="69984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333" y="1291810"/>
            <a:ext cx="5723164" cy="4801018"/>
          </a:xfrm>
        </p:spPr>
      </p:pic>
    </p:spTree>
    <p:extLst>
      <p:ext uri="{BB962C8B-B14F-4D97-AF65-F5344CB8AC3E}">
        <p14:creationId xmlns:p14="http://schemas.microsoft.com/office/powerpoint/2010/main" val="410712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Richards </a:t>
            </a:r>
            <a:r>
              <a:rPr lang="en-US" dirty="0">
                <a:solidFill>
                  <a:srgbClr val="699841"/>
                </a:solidFill>
              </a:rPr>
              <a:t>growth model</a:t>
            </a:r>
            <a:endParaRPr lang="bg-BG" dirty="0">
              <a:solidFill>
                <a:srgbClr val="69984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73" y="2335024"/>
            <a:ext cx="8596312" cy="3532565"/>
          </a:xfrm>
        </p:spPr>
      </p:pic>
    </p:spTree>
    <p:extLst>
      <p:ext uri="{BB962C8B-B14F-4D97-AF65-F5344CB8AC3E}">
        <p14:creationId xmlns:p14="http://schemas.microsoft.com/office/powerpoint/2010/main" val="707462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Numerical methods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768511"/>
            <a:ext cx="8596668" cy="4793064"/>
          </a:xfrm>
        </p:spPr>
        <p:txBody>
          <a:bodyPr/>
          <a:lstStyle/>
          <a:p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and 4</a:t>
            </a:r>
            <a:r>
              <a:rPr lang="en-US" baseline="30000" dirty="0" smtClean="0"/>
              <a:t>th</a:t>
            </a:r>
            <a:r>
              <a:rPr lang="en-US" dirty="0" smtClean="0"/>
              <a:t> Order </a:t>
            </a:r>
            <a:r>
              <a:rPr lang="en-US" dirty="0" err="1" smtClean="0"/>
              <a:t>Runge-Kutta</a:t>
            </a:r>
            <a:endParaRPr lang="en-US" dirty="0" smtClean="0"/>
          </a:p>
          <a:p>
            <a:pPr lvl="1"/>
            <a:r>
              <a:rPr lang="en-US" dirty="0" smtClean="0"/>
              <a:t>Currently used method</a:t>
            </a:r>
          </a:p>
          <a:p>
            <a:pPr lvl="1"/>
            <a:r>
              <a:rPr lang="en-US" dirty="0" smtClean="0"/>
              <a:t>Maddeningly slow</a:t>
            </a:r>
          </a:p>
          <a:p>
            <a:r>
              <a:rPr lang="en-US" dirty="0" smtClean="0"/>
              <a:t>Euler’s Explicit Method</a:t>
            </a:r>
          </a:p>
          <a:p>
            <a:pPr lvl="1"/>
            <a:r>
              <a:rPr lang="en-US" dirty="0" smtClean="0"/>
              <a:t>Will be implemented for smaller iteration times</a:t>
            </a:r>
          </a:p>
          <a:p>
            <a:r>
              <a:rPr lang="en-US" dirty="0" smtClean="0"/>
              <a:t>Adams‘ Explicit Method</a:t>
            </a:r>
          </a:p>
          <a:p>
            <a:pPr lvl="1"/>
            <a:r>
              <a:rPr lang="en-US" dirty="0"/>
              <a:t>Will be </a:t>
            </a:r>
            <a:r>
              <a:rPr lang="en-US" dirty="0" smtClean="0"/>
              <a:t>implemented for benchmark</a:t>
            </a:r>
          </a:p>
          <a:p>
            <a:pPr lvl="1"/>
            <a:r>
              <a:rPr lang="en-US" dirty="0" smtClean="0"/>
              <a:t>Use instead of listed above based on results</a:t>
            </a:r>
            <a:endParaRPr lang="en-US" dirty="0"/>
          </a:p>
          <a:p>
            <a:r>
              <a:rPr lang="en-US" dirty="0" smtClean="0"/>
              <a:t>Predictor–corrector method</a:t>
            </a:r>
          </a:p>
          <a:p>
            <a:pPr lvl="1"/>
            <a:r>
              <a:rPr lang="en-US" dirty="0" smtClean="0"/>
              <a:t>Last resort if Adams’ method and Euler method fail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27553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699841"/>
                </a:solidFill>
              </a:rPr>
              <a:t>Progress</a:t>
            </a:r>
            <a:endParaRPr lang="bg-BG" sz="3600" dirty="0">
              <a:solidFill>
                <a:srgbClr val="69984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446" y="831604"/>
            <a:ext cx="4513262" cy="4893166"/>
          </a:xfrm>
        </p:spPr>
      </p:pic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smtClean="0"/>
              <a:t>Plants: 32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Species: </a:t>
            </a:r>
            <a:r>
              <a:rPr lang="en-US" sz="1800" dirty="0" smtClean="0"/>
              <a:t>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Black circles: Basal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Red circles: FON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84933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TODO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rbitrary time interval length (currently only resolution control)</a:t>
            </a:r>
          </a:p>
          <a:p>
            <a:r>
              <a:rPr lang="en-US" dirty="0" smtClean="0"/>
              <a:t>Plant mortality</a:t>
            </a:r>
          </a:p>
          <a:p>
            <a:r>
              <a:rPr lang="en-US" dirty="0" smtClean="0"/>
              <a:t>Plant reproduction</a:t>
            </a:r>
          </a:p>
          <a:p>
            <a:r>
              <a:rPr lang="en-US" dirty="0"/>
              <a:t>M</a:t>
            </a:r>
            <a:r>
              <a:rPr lang="en-US" dirty="0" smtClean="0"/>
              <a:t>aximum plant size</a:t>
            </a:r>
          </a:p>
          <a:p>
            <a:r>
              <a:rPr lang="en-US" dirty="0"/>
              <a:t>N</a:t>
            </a:r>
            <a:r>
              <a:rPr lang="en-US" dirty="0" smtClean="0"/>
              <a:t>utrients simulation</a:t>
            </a:r>
          </a:p>
          <a:p>
            <a:r>
              <a:rPr lang="en-US" dirty="0" smtClean="0"/>
              <a:t>Optimizations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6168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Future Work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Shallow water </a:t>
            </a:r>
            <a:r>
              <a:rPr lang="en-US" dirty="0" smtClean="0"/>
              <a:t>equations/model</a:t>
            </a:r>
          </a:p>
          <a:p>
            <a:r>
              <a:rPr lang="en-US" dirty="0" smtClean="0"/>
              <a:t>Sun shadowing</a:t>
            </a:r>
          </a:p>
          <a:p>
            <a:r>
              <a:rPr lang="en-US" dirty="0" smtClean="0"/>
              <a:t>Actual rendering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717573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References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[SCH08</a:t>
            </a:r>
            <a:r>
              <a:rPr lang="en-US" dirty="0" smtClean="0"/>
              <a:t>] Joel L. Schiff, “Cellular Automata A Discrete View of the World” Wiley, 2008</a:t>
            </a:r>
          </a:p>
          <a:p>
            <a:r>
              <a:rPr lang="en-US" dirty="0" smtClean="0"/>
              <a:t>[DHL98] </a:t>
            </a:r>
            <a:r>
              <a:rPr lang="en-US" dirty="0"/>
              <a:t>Oliver </a:t>
            </a:r>
            <a:r>
              <a:rPr lang="en-US" dirty="0" err="1" smtClean="0"/>
              <a:t>Deussen</a:t>
            </a:r>
            <a:r>
              <a:rPr lang="en-US" dirty="0" smtClean="0"/>
              <a:t>, </a:t>
            </a:r>
            <a:r>
              <a:rPr lang="en-US" dirty="0"/>
              <a:t>Pat </a:t>
            </a:r>
            <a:r>
              <a:rPr lang="en-US" dirty="0" smtClean="0"/>
              <a:t>Hanrahan, </a:t>
            </a:r>
            <a:r>
              <a:rPr lang="en-US" dirty="0"/>
              <a:t>Bernd </a:t>
            </a:r>
            <a:r>
              <a:rPr lang="en-US" dirty="0" err="1" smtClean="0"/>
              <a:t>Lintermann</a:t>
            </a:r>
            <a:r>
              <a:rPr lang="en-US" dirty="0" smtClean="0"/>
              <a:t>, “</a:t>
            </a:r>
            <a:r>
              <a:rPr lang="en-US" dirty="0"/>
              <a:t>Realistic modeling and rendering of plant ecosystems” SIGGRAPH 1998: Orlando, FL, </a:t>
            </a:r>
            <a:r>
              <a:rPr lang="en-US" dirty="0" smtClean="0"/>
              <a:t>USA</a:t>
            </a:r>
          </a:p>
          <a:p>
            <a:r>
              <a:rPr lang="en-US" dirty="0" smtClean="0"/>
              <a:t>[</a:t>
            </a:r>
            <a:r>
              <a:rPr lang="en-US" dirty="0"/>
              <a:t>AD05</a:t>
            </a:r>
            <a:r>
              <a:rPr lang="en-US" dirty="0" smtClean="0"/>
              <a:t>] </a:t>
            </a:r>
            <a:r>
              <a:rPr lang="de-DE" dirty="0" smtClean="0"/>
              <a:t>M. Alsweis and O. Deussen, „</a:t>
            </a:r>
            <a:r>
              <a:rPr lang="en-US" dirty="0" smtClean="0"/>
              <a:t>Modeling and Visualization of symmetric and asymmetric plant competition</a:t>
            </a:r>
            <a:r>
              <a:rPr lang="de-DE" dirty="0" smtClean="0"/>
              <a:t>“ KOPS, 2005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99433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>
                <a:solidFill>
                  <a:srgbClr val="699841"/>
                </a:solidFill>
              </a:rPr>
              <a:t>Submitted by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1175278"/>
          </a:xfrm>
        </p:spPr>
        <p:txBody>
          <a:bodyPr/>
          <a:lstStyle/>
          <a:p>
            <a:pPr marL="0" indent="0" algn="r">
              <a:buNone/>
            </a:pPr>
            <a:r>
              <a:rPr lang="bg-BG" dirty="0" smtClean="0"/>
              <a:t>25612</a:t>
            </a:r>
            <a:r>
              <a:rPr lang="ru-RU" dirty="0" smtClean="0"/>
              <a:t>, </a:t>
            </a:r>
            <a:r>
              <a:rPr lang="en-US" dirty="0" err="1" smtClean="0"/>
              <a:t>Dimitar</a:t>
            </a:r>
            <a:r>
              <a:rPr lang="en-US" dirty="0" smtClean="0"/>
              <a:t> Valentin </a:t>
            </a:r>
            <a:r>
              <a:rPr lang="en-US" dirty="0" err="1" smtClean="0"/>
              <a:t>Trendafilov</a:t>
            </a:r>
            <a:r>
              <a:rPr lang="ru-RU" dirty="0" smtClean="0"/>
              <a:t>, </a:t>
            </a:r>
            <a:r>
              <a:rPr lang="en-US" dirty="0" smtClean="0">
                <a:hlinkClick r:id="rId2"/>
              </a:rPr>
              <a:t>dimitar.trendafilov94</a:t>
            </a:r>
            <a:r>
              <a:rPr lang="ru-RU" dirty="0" smtClean="0">
                <a:hlinkClick r:id="rId2"/>
              </a:rPr>
              <a:t>@gmail.com</a:t>
            </a:r>
            <a:endParaRPr lang="en-US" dirty="0"/>
          </a:p>
          <a:p>
            <a:pPr marL="0" indent="0" algn="r">
              <a:buNone/>
            </a:pPr>
            <a:r>
              <a:rPr lang="en-US" dirty="0" smtClean="0"/>
              <a:t>Computational Mathematics and Mathematical Modelling</a:t>
            </a:r>
            <a:endParaRPr lang="ru-RU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7334" y="4871514"/>
            <a:ext cx="8596668" cy="11752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solidFill>
                  <a:srgbClr val="508927"/>
                </a:solidFill>
              </a:rPr>
              <a:t>Project guide:</a:t>
            </a:r>
            <a:r>
              <a:rPr lang="bg-BG" dirty="0" smtClean="0">
                <a:solidFill>
                  <a:srgbClr val="508927"/>
                </a:solidFill>
              </a:rPr>
              <a:t> </a:t>
            </a:r>
            <a:r>
              <a:rPr lang="en-US" dirty="0"/>
              <a:t>Prof</a:t>
            </a:r>
            <a:r>
              <a:rPr lang="en-US" dirty="0" smtClean="0"/>
              <a:t>. </a:t>
            </a:r>
            <a:r>
              <a:rPr lang="en-US" dirty="0" err="1" smtClean="0"/>
              <a:t>Tihomir</a:t>
            </a:r>
            <a:r>
              <a:rPr lang="en-US" dirty="0" smtClean="0"/>
              <a:t> Ivanov</a:t>
            </a:r>
          </a:p>
          <a:p>
            <a:pPr marL="0" indent="0">
              <a:buNone/>
            </a:pPr>
            <a:r>
              <a:rPr lang="en-US" dirty="0" smtClean="0"/>
              <a:t>Date: 23.04.2018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2943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Questions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 rot="1200000">
            <a:off x="7621115" y="301545"/>
            <a:ext cx="584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 rot="-1200000">
            <a:off x="5663362" y="554429"/>
            <a:ext cx="584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 rot="-600000">
            <a:off x="6437084" y="1741680"/>
            <a:ext cx="5842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621114" y="3589030"/>
            <a:ext cx="5842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rgbClr val="699841"/>
                </a:solidFill>
              </a:rPr>
              <a:t>?</a:t>
            </a:r>
            <a:endParaRPr lang="bg-BG" sz="4800" b="1" dirty="0">
              <a:solidFill>
                <a:srgbClr val="69984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600000">
            <a:off x="8205594" y="1778444"/>
            <a:ext cx="584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-300000">
            <a:off x="4869662" y="2355613"/>
            <a:ext cx="6111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smtClean="0">
                <a:solidFill>
                  <a:srgbClr val="699841"/>
                </a:solidFill>
              </a:rPr>
              <a:t>?</a:t>
            </a:r>
            <a:endParaRPr lang="bg-BG" sz="8000" b="1" dirty="0">
              <a:solidFill>
                <a:srgbClr val="69984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 rot="1200000">
            <a:off x="6591289" y="3703538"/>
            <a:ext cx="584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230499" y="4370676"/>
            <a:ext cx="5842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rgbClr val="699841"/>
                </a:solidFill>
              </a:rPr>
              <a:t>?</a:t>
            </a:r>
            <a:endParaRPr lang="bg-BG" sz="8800" b="1" dirty="0">
              <a:solidFill>
                <a:srgbClr val="69984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200000">
            <a:off x="6158426" y="5554148"/>
            <a:ext cx="584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 rot="1200000">
            <a:off x="3892265" y="1040404"/>
            <a:ext cx="584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 rot="1200000">
            <a:off x="2658829" y="2146869"/>
            <a:ext cx="584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rot="1200000">
            <a:off x="2658829" y="412620"/>
            <a:ext cx="584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rgbClr val="699841"/>
                </a:solidFill>
              </a:rPr>
              <a:t>?</a:t>
            </a:r>
            <a:endParaRPr lang="bg-BG" sz="5400" b="1" dirty="0">
              <a:solidFill>
                <a:srgbClr val="69984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 rot="-600000">
            <a:off x="1290051" y="1121186"/>
            <a:ext cx="5842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b="1" dirty="0" smtClean="0">
                <a:solidFill>
                  <a:srgbClr val="699841"/>
                </a:solidFill>
              </a:rPr>
              <a:t>?</a:t>
            </a:r>
            <a:endParaRPr lang="bg-BG" sz="8800" b="1" dirty="0">
              <a:solidFill>
                <a:srgbClr val="69984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 rot="-600000">
            <a:off x="3941615" y="4065783"/>
            <a:ext cx="584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>
                <a:solidFill>
                  <a:srgbClr val="699841"/>
                </a:solidFill>
              </a:rPr>
              <a:t>?</a:t>
            </a:r>
            <a:endParaRPr lang="bg-BG" sz="5400" b="1" dirty="0">
              <a:solidFill>
                <a:srgbClr val="69984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 rot="1200000">
            <a:off x="4122094" y="5433040"/>
            <a:ext cx="584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 rot="-1200000">
            <a:off x="2658829" y="4948707"/>
            <a:ext cx="5842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b="1" dirty="0" smtClean="0">
                <a:solidFill>
                  <a:srgbClr val="699841"/>
                </a:solidFill>
              </a:rPr>
              <a:t>?</a:t>
            </a:r>
            <a:endParaRPr lang="bg-BG" sz="9600" b="1" dirty="0">
              <a:solidFill>
                <a:srgbClr val="69984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 rot="1200000">
            <a:off x="952305" y="5179537"/>
            <a:ext cx="5842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 smtClean="0">
                <a:solidFill>
                  <a:srgbClr val="699841"/>
                </a:solidFill>
              </a:rPr>
              <a:t>?</a:t>
            </a:r>
            <a:endParaRPr lang="bg-BG" sz="6600" b="1" dirty="0">
              <a:solidFill>
                <a:srgbClr val="6998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47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Thank you for your attention </a:t>
            </a:r>
            <a:r>
              <a:rPr lang="en-US" dirty="0" smtClean="0">
                <a:solidFill>
                  <a:srgbClr val="699841"/>
                </a:solidFill>
                <a:sym typeface="Wingdings" panose="05000000000000000000" pitchFamily="2" charset="2"/>
              </a:rPr>
              <a:t></a:t>
            </a:r>
            <a:endParaRPr lang="bg-BG" dirty="0">
              <a:solidFill>
                <a:srgbClr val="6998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58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Agenda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Inspiration</a:t>
            </a:r>
          </a:p>
          <a:p>
            <a:r>
              <a:rPr lang="en-US" dirty="0" smtClean="0"/>
              <a:t>Research</a:t>
            </a:r>
          </a:p>
          <a:p>
            <a:r>
              <a:rPr lang="en-US" dirty="0" smtClean="0"/>
              <a:t>The Current Model</a:t>
            </a:r>
          </a:p>
          <a:p>
            <a:r>
              <a:rPr lang="en-US" dirty="0" smtClean="0"/>
              <a:t>Progress</a:t>
            </a:r>
          </a:p>
          <a:p>
            <a:r>
              <a:rPr lang="en-US" dirty="0" smtClean="0"/>
              <a:t>Notes</a:t>
            </a:r>
          </a:p>
          <a:p>
            <a:r>
              <a:rPr lang="en-US" dirty="0" smtClean="0"/>
              <a:t>Future Work</a:t>
            </a:r>
          </a:p>
          <a:p>
            <a:r>
              <a:rPr lang="en-US" dirty="0" smtClean="0"/>
              <a:t>References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14741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Inspiration</a:t>
            </a:r>
            <a:endParaRPr lang="bg-BG" dirty="0">
              <a:solidFill>
                <a:srgbClr val="69984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74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699841"/>
                </a:solidFill>
              </a:rPr>
              <a:t>Assassin's Creed IV: Black Flag</a:t>
            </a:r>
            <a:endParaRPr lang="bg-BG" dirty="0">
              <a:solidFill>
                <a:srgbClr val="69984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138764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699841"/>
                </a:solidFill>
              </a:rPr>
              <a:t>Assassin's Creed III: Liberation</a:t>
            </a:r>
            <a:endParaRPr lang="bg-BG" dirty="0">
              <a:solidFill>
                <a:srgbClr val="69984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63" y="2489498"/>
            <a:ext cx="8596312" cy="3223617"/>
          </a:xfrm>
        </p:spPr>
      </p:pic>
    </p:spTree>
    <p:extLst>
      <p:ext uri="{BB962C8B-B14F-4D97-AF65-F5344CB8AC3E}">
        <p14:creationId xmlns:p14="http://schemas.microsoft.com/office/powerpoint/2010/main" val="2891870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Tropico 6</a:t>
            </a:r>
            <a:endParaRPr lang="bg-BG" dirty="0">
              <a:solidFill>
                <a:srgbClr val="699841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3849762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Battlefield 1</a:t>
            </a:r>
            <a:endParaRPr lang="bg-BG" dirty="0">
              <a:solidFill>
                <a:srgbClr val="699841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3" y="2160588"/>
            <a:ext cx="6900332" cy="3881437"/>
          </a:xfrm>
        </p:spPr>
      </p:pic>
    </p:spTree>
    <p:extLst>
      <p:ext uri="{BB962C8B-B14F-4D97-AF65-F5344CB8AC3E}">
        <p14:creationId xmlns:p14="http://schemas.microsoft.com/office/powerpoint/2010/main" val="63898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699841"/>
                </a:solidFill>
              </a:rPr>
              <a:t>Procedural Plant Communities</a:t>
            </a:r>
            <a:endParaRPr lang="bg-BG" dirty="0">
              <a:solidFill>
                <a:srgbClr val="699841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Pros</a:t>
            </a:r>
            <a:endParaRPr lang="bg-BG" dirty="0"/>
          </a:p>
        </p:txBody>
      </p:sp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Less level designer time</a:t>
            </a:r>
          </a:p>
          <a:p>
            <a:r>
              <a:rPr lang="en-US" dirty="0" smtClean="0"/>
              <a:t>Less artist time</a:t>
            </a:r>
          </a:p>
          <a:p>
            <a:r>
              <a:rPr lang="en-US" dirty="0" smtClean="0"/>
              <a:t>More consistency</a:t>
            </a:r>
          </a:p>
          <a:p>
            <a:r>
              <a:rPr lang="en-US" dirty="0" smtClean="0"/>
              <a:t>More compact representation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Cons</a:t>
            </a:r>
            <a:endParaRPr lang="bg-BG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Have to learn new technology</a:t>
            </a:r>
          </a:p>
          <a:p>
            <a:r>
              <a:rPr lang="en-US" dirty="0" smtClean="0"/>
              <a:t>Have to write software</a:t>
            </a:r>
          </a:p>
          <a:p>
            <a:r>
              <a:rPr lang="en-US" dirty="0" smtClean="0"/>
              <a:t>New resource data</a:t>
            </a:r>
          </a:p>
          <a:p>
            <a:r>
              <a:rPr lang="en-US" dirty="0"/>
              <a:t>Unpredictability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229963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144</TotalTime>
  <Words>372</Words>
  <Application>Microsoft Office PowerPoint</Application>
  <PresentationFormat>Widescreen</PresentationFormat>
  <Paragraphs>98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Trebuchet MS</vt:lpstr>
      <vt:lpstr>Wingdings</vt:lpstr>
      <vt:lpstr>Wingdings 3</vt:lpstr>
      <vt:lpstr>Facet</vt:lpstr>
      <vt:lpstr>Simulation of evolving plant communities</vt:lpstr>
      <vt:lpstr>Submitted by</vt:lpstr>
      <vt:lpstr>Agenda</vt:lpstr>
      <vt:lpstr>Inspiration</vt:lpstr>
      <vt:lpstr>Assassin's Creed IV: Black Flag</vt:lpstr>
      <vt:lpstr>Assassin's Creed III: Liberation</vt:lpstr>
      <vt:lpstr>Tropico 6</vt:lpstr>
      <vt:lpstr>Battlefield 1</vt:lpstr>
      <vt:lpstr>Procedural Plant Communities</vt:lpstr>
      <vt:lpstr>Research</vt:lpstr>
      <vt:lpstr>The Current Model</vt:lpstr>
      <vt:lpstr>Idea</vt:lpstr>
      <vt:lpstr>Formulas</vt:lpstr>
      <vt:lpstr>Richards growth model</vt:lpstr>
      <vt:lpstr>Numerical methods</vt:lpstr>
      <vt:lpstr>Progress</vt:lpstr>
      <vt:lpstr>TODO</vt:lpstr>
      <vt:lpstr>Future Work</vt:lpstr>
      <vt:lpstr>References</vt:lpstr>
      <vt:lpstr>Questions</vt:lpstr>
      <vt:lpstr>Thank you for your attention 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of evolving plant communities</dc:title>
  <dc:creator>Димитър Трендафилов</dc:creator>
  <cp:lastModifiedBy>Димитър Трендафилов</cp:lastModifiedBy>
  <cp:revision>15</cp:revision>
  <dcterms:created xsi:type="dcterms:W3CDTF">2018-04-22T15:57:15Z</dcterms:created>
  <dcterms:modified xsi:type="dcterms:W3CDTF">2018-04-22T18:21:51Z</dcterms:modified>
</cp:coreProperties>
</file>

<file path=docProps/thumbnail.jpeg>
</file>